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c7e9ebaf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c7e9eba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c7e9ebaf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c7e9ebaf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a20d9ff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a20d9ff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abe018a2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abe018a2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50000"/>
              </a:lnSpc>
              <a:spcBef>
                <a:spcPts val="0"/>
              </a:spcBef>
              <a:spcAft>
                <a:spcPts val="0"/>
              </a:spcAft>
              <a:buClr>
                <a:schemeClr val="dk1"/>
              </a:buClr>
              <a:buSzPts val="1100"/>
              <a:buFont typeface="Arial"/>
              <a:buNone/>
            </a:pPr>
            <a:r>
              <a:rPr lang="en" sz="1400">
                <a:solidFill>
                  <a:schemeClr val="dk1"/>
                </a:solidFill>
              </a:rPr>
              <a:t>The product will need to work in a variety of lighting conditions and will need to withstand wear and tear from normal weather conditions. This is due to the fact that one application for this product will be to mount it to a motorized wheelchair to help someone with a disability. This means that this device will need to be both durable, consistent, and reliable in order for it to be useful. This device will be required to compute machine learning in real time. This is important because the product will be actively and constantly throughout the day. Immediate response is necessary in order to reliably aid in communication and navigation.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e8acb9e6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e8acb9e6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a20d9ff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6a20d9ff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tandards.ieee.org/ieee/2977/10543/" TargetMode="External"/><Relationship Id="rId4" Type="http://schemas.openxmlformats.org/officeDocument/2006/relationships/hyperlink" Target="https://ieeexplore.ieee.org/document/4762946" TargetMode="External"/><Relationship Id="rId5" Type="http://schemas.openxmlformats.org/officeDocument/2006/relationships/hyperlink" Target="https://standards.ieee.org/ieee/802.11/5536/" TargetMode="External"/><Relationship Id="rId6" Type="http://schemas.openxmlformats.org/officeDocument/2006/relationships/hyperlink" Target="https://standards.ieee.org/ieee/802.11/5536/" TargetMode="External"/><Relationship Id="rId7"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Lightning Talks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3600">
                <a:solidFill>
                  <a:schemeClr val="dk1"/>
                </a:solidFill>
              </a:rPr>
              <a:t>Week 2: User Needs &amp; Requirements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Overview </a:t>
            </a:r>
            <a:endParaRPr/>
          </a:p>
        </p:txBody>
      </p:sp>
      <p:sp>
        <p:nvSpPr>
          <p:cNvPr id="61" name="Google Shape;61;p14"/>
          <p:cNvSpPr txBox="1"/>
          <p:nvPr>
            <p:ph idx="1" type="body"/>
          </p:nvPr>
        </p:nvSpPr>
        <p:spPr>
          <a:xfrm>
            <a:off x="311700" y="1152475"/>
            <a:ext cx="5613900" cy="3416400"/>
          </a:xfrm>
          <a:prstGeom prst="rect">
            <a:avLst/>
          </a:prstGeom>
        </p:spPr>
        <p:txBody>
          <a:bodyPr anchorCtr="0" anchor="t" bIns="91425" lIns="91425" spcFirstLastPara="1" rIns="91425" wrap="square" tIns="91425">
            <a:normAutofit fontScale="92500" lnSpcReduction="10000"/>
          </a:bodyPr>
          <a:lstStyle/>
          <a:p>
            <a:pPr indent="-322580" lvl="0" marL="457200" rtl="0" algn="l">
              <a:lnSpc>
                <a:spcPct val="150000"/>
              </a:lnSpc>
              <a:spcBef>
                <a:spcPts val="0"/>
              </a:spcBef>
              <a:spcAft>
                <a:spcPts val="0"/>
              </a:spcAft>
              <a:buClr>
                <a:schemeClr val="dk1"/>
              </a:buClr>
              <a:buSzPct val="100000"/>
              <a:buChar char="●"/>
            </a:pPr>
            <a:r>
              <a:rPr lang="en" sz="1600">
                <a:solidFill>
                  <a:schemeClr val="dk1"/>
                </a:solidFill>
              </a:rPr>
              <a:t>We will be d</a:t>
            </a:r>
            <a:r>
              <a:rPr lang="en" sz="1600">
                <a:solidFill>
                  <a:schemeClr val="dk1"/>
                </a:solidFill>
              </a:rPr>
              <a:t>eveloping a video pipeline from a MIPI-connected COTS camera module to a video monitor</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The MIPI video data will be sent through a custom FPGA-based video pipeline</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The augmented video will be sent to a monitor connected via an active </a:t>
            </a:r>
            <a:r>
              <a:rPr lang="en" sz="1600">
                <a:solidFill>
                  <a:schemeClr val="dk1"/>
                </a:solidFill>
              </a:rPr>
              <a:t>displayport</a:t>
            </a:r>
            <a:r>
              <a:rPr lang="en" sz="1600">
                <a:solidFill>
                  <a:schemeClr val="dk1"/>
                </a:solidFill>
              </a:rPr>
              <a:t> cable</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The software</a:t>
            </a:r>
            <a:r>
              <a:rPr lang="en" sz="1600">
                <a:solidFill>
                  <a:schemeClr val="dk1"/>
                </a:solidFill>
              </a:rPr>
              <a:t> will execute within a Linux operating system</a:t>
            </a:r>
            <a:endParaRPr sz="1600">
              <a:solidFill>
                <a:schemeClr val="dk1"/>
              </a:solidFill>
            </a:endParaRPr>
          </a:p>
          <a:p>
            <a:pPr indent="-322580" lvl="0" marL="457200" rtl="0" algn="l">
              <a:lnSpc>
                <a:spcPct val="150000"/>
              </a:lnSpc>
              <a:spcBef>
                <a:spcPts val="0"/>
              </a:spcBef>
              <a:spcAft>
                <a:spcPts val="0"/>
              </a:spcAft>
              <a:buClr>
                <a:schemeClr val="dk1"/>
              </a:buClr>
              <a:buSzPct val="100000"/>
              <a:buChar char="●"/>
            </a:pPr>
            <a:r>
              <a:rPr lang="en" sz="1600">
                <a:solidFill>
                  <a:schemeClr val="dk1"/>
                </a:solidFill>
              </a:rPr>
              <a:t>STRETCH GOAL:  Video may be passed into a machine learning algorithm and the output of the ML algorithm will be used to augment the video sent to the monitor</a:t>
            </a:r>
            <a:endParaRPr sz="1600">
              <a:solidFill>
                <a:schemeClr val="dk1"/>
              </a:solidFill>
            </a:endParaRPr>
          </a:p>
        </p:txBody>
      </p:sp>
      <p:pic>
        <p:nvPicPr>
          <p:cNvPr id="62" name="Google Shape;62;p14"/>
          <p:cNvPicPr preferRelativeResize="0"/>
          <p:nvPr/>
        </p:nvPicPr>
        <p:blipFill>
          <a:blip r:embed="rId3">
            <a:alphaModFix/>
          </a:blip>
          <a:stretch>
            <a:fillRect/>
          </a:stretch>
        </p:blipFill>
        <p:spPr>
          <a:xfrm>
            <a:off x="6423250" y="1838100"/>
            <a:ext cx="2291174" cy="2045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User Needs </a:t>
            </a:r>
            <a:endParaRPr/>
          </a:p>
        </p:txBody>
      </p:sp>
      <p:sp>
        <p:nvSpPr>
          <p:cNvPr id="68" name="Google Shape;68;p15"/>
          <p:cNvSpPr txBox="1"/>
          <p:nvPr>
            <p:ph idx="1" type="body"/>
          </p:nvPr>
        </p:nvSpPr>
        <p:spPr>
          <a:xfrm>
            <a:off x="399575" y="1148350"/>
            <a:ext cx="81759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en" sz="1600">
                <a:solidFill>
                  <a:schemeClr val="dk1"/>
                </a:solidFill>
              </a:rPr>
              <a:t>Ethyl needs a way to consistently navigate and perform her daily tasks without risk of injury or fatigue because she has limited fine motor skills due to her disability.</a:t>
            </a:r>
            <a:endParaRPr sz="1600">
              <a:solidFill>
                <a:schemeClr val="dk1"/>
              </a:solidFill>
            </a:endParaRPr>
          </a:p>
          <a:p>
            <a:pPr indent="0" lvl="0" marL="457200" rtl="0" algn="l">
              <a:spcBef>
                <a:spcPts val="0"/>
              </a:spcBef>
              <a:spcAft>
                <a:spcPts val="0"/>
              </a:spcAft>
              <a:buClr>
                <a:schemeClr val="dk1"/>
              </a:buClr>
              <a:buSzPts val="1100"/>
              <a:buFont typeface="Arial"/>
              <a:buNone/>
            </a:pPr>
            <a:r>
              <a:t/>
            </a:r>
            <a:endParaRPr sz="1600">
              <a:solidFill>
                <a:schemeClr val="dk1"/>
              </a:solidFill>
            </a:endParaRPr>
          </a:p>
          <a:p>
            <a:pPr indent="-330200" lvl="0" marL="4572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Nurse Jackie needs a more effective and efficient way of taking care of their patients that is easy to learn so that they can have more time to take care of multiple patients at the same time.</a:t>
            </a:r>
            <a:endParaRPr sz="16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Char char="●"/>
            </a:pPr>
            <a:r>
              <a:rPr lang="en" sz="1600">
                <a:solidFill>
                  <a:schemeClr val="dk1"/>
                </a:solidFill>
              </a:rPr>
              <a:t>Elon needs </a:t>
            </a:r>
            <a:r>
              <a:rPr lang="en" sz="1600">
                <a:solidFill>
                  <a:schemeClr val="dk1"/>
                </a:solidFill>
                <a:latin typeface="Roboto"/>
                <a:ea typeface="Roboto"/>
                <a:cs typeface="Roboto"/>
                <a:sym typeface="Roboto"/>
              </a:rPr>
              <a:t>a device that easily processes video data for machine learning applications because he wants to create an innovative product.</a:t>
            </a:r>
            <a:endParaRPr sz="13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Function Requirements</a:t>
            </a:r>
            <a:endParaRPr/>
          </a:p>
        </p:txBody>
      </p:sp>
      <p:sp>
        <p:nvSpPr>
          <p:cNvPr id="74" name="Google Shape;74;p16"/>
          <p:cNvSpPr txBox="1"/>
          <p:nvPr>
            <p:ph idx="1" type="body"/>
          </p:nvPr>
        </p:nvSpPr>
        <p:spPr>
          <a:xfrm>
            <a:off x="450425" y="1152475"/>
            <a:ext cx="4475100" cy="3677400"/>
          </a:xfrm>
          <a:prstGeom prst="rect">
            <a:avLst/>
          </a:prstGeom>
        </p:spPr>
        <p:txBody>
          <a:bodyPr anchorCtr="0" anchor="t" bIns="91425" lIns="91425" spcFirstLastPara="1" rIns="91425" wrap="square" tIns="91425">
            <a:normAutofit/>
          </a:bodyPr>
          <a:lstStyle/>
          <a:p>
            <a:pPr indent="0" lvl="0" marL="0" rtl="0" algn="l">
              <a:lnSpc>
                <a:spcPct val="140000"/>
              </a:lnSpc>
              <a:spcBef>
                <a:spcPts val="0"/>
              </a:spcBef>
              <a:spcAft>
                <a:spcPts val="0"/>
              </a:spcAft>
              <a:buNone/>
            </a:pPr>
            <a:r>
              <a:rPr b="1" lang="en" sz="900">
                <a:solidFill>
                  <a:schemeClr val="dk1"/>
                </a:solidFill>
              </a:rPr>
              <a:t>Functional</a:t>
            </a:r>
            <a:endParaRPr b="1"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compute machine learning in real-time</a:t>
            </a:r>
            <a:endParaRPr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Software that routes data will use a Linux image</a:t>
            </a:r>
            <a:endParaRPr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use C and Python code</a:t>
            </a:r>
            <a:endParaRPr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need to work in a variety of lighting conditions</a:t>
            </a:r>
            <a:endParaRPr sz="900">
              <a:solidFill>
                <a:schemeClr val="dk1"/>
              </a:solidFill>
            </a:endParaRPr>
          </a:p>
          <a:p>
            <a:pPr indent="0" lvl="0" marL="0" rtl="0" algn="l">
              <a:lnSpc>
                <a:spcPct val="140000"/>
              </a:lnSpc>
              <a:spcBef>
                <a:spcPts val="0"/>
              </a:spcBef>
              <a:spcAft>
                <a:spcPts val="0"/>
              </a:spcAft>
              <a:buNone/>
            </a:pPr>
            <a:r>
              <a:rPr b="1" lang="en" sz="900">
                <a:solidFill>
                  <a:schemeClr val="dk1"/>
                </a:solidFill>
              </a:rPr>
              <a:t>Resource</a:t>
            </a:r>
            <a:endParaRPr b="1"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require a 12V power input</a:t>
            </a:r>
            <a:endParaRPr sz="900">
              <a:solidFill>
                <a:schemeClr val="dk1"/>
              </a:solidFill>
            </a:endParaRPr>
          </a:p>
          <a:p>
            <a:pPr indent="0" lvl="0" marL="0" rtl="0" algn="l">
              <a:lnSpc>
                <a:spcPct val="140000"/>
              </a:lnSpc>
              <a:spcBef>
                <a:spcPts val="0"/>
              </a:spcBef>
              <a:spcAft>
                <a:spcPts val="0"/>
              </a:spcAft>
              <a:buNone/>
            </a:pPr>
            <a:r>
              <a:rPr b="1" lang="en" sz="900">
                <a:solidFill>
                  <a:schemeClr val="dk1"/>
                </a:solidFill>
              </a:rPr>
              <a:t>Physical</a:t>
            </a:r>
            <a:endParaRPr b="1"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use a Sony IMX219PQH5-C image sensor</a:t>
            </a:r>
            <a:endParaRPr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use an Ultra96-v2 FPGA board</a:t>
            </a:r>
            <a:endParaRPr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utilize off-the-shelf and open source components</a:t>
            </a:r>
            <a:endParaRPr sz="900">
              <a:solidFill>
                <a:schemeClr val="dk1"/>
              </a:solidFill>
            </a:endParaRPr>
          </a:p>
          <a:p>
            <a:pPr indent="0" lvl="0" marL="0" rtl="0" algn="l">
              <a:lnSpc>
                <a:spcPct val="140000"/>
              </a:lnSpc>
              <a:spcBef>
                <a:spcPts val="0"/>
              </a:spcBef>
              <a:spcAft>
                <a:spcPts val="0"/>
              </a:spcAft>
              <a:buNone/>
            </a:pPr>
            <a:r>
              <a:rPr b="1" lang="en" sz="900">
                <a:solidFill>
                  <a:schemeClr val="dk1"/>
                </a:solidFill>
              </a:rPr>
              <a:t>User experiential</a:t>
            </a:r>
            <a:endParaRPr b="1"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Output is sent through mini DisplayPort</a:t>
            </a:r>
            <a:endParaRPr sz="900">
              <a:solidFill>
                <a:schemeClr val="dk1"/>
              </a:solidFill>
            </a:endParaRPr>
          </a:p>
          <a:p>
            <a:pPr indent="0" lvl="0" marL="0" rtl="0" algn="l">
              <a:lnSpc>
                <a:spcPct val="140000"/>
              </a:lnSpc>
              <a:spcBef>
                <a:spcPts val="0"/>
              </a:spcBef>
              <a:spcAft>
                <a:spcPts val="0"/>
              </a:spcAft>
              <a:buNone/>
            </a:pPr>
            <a:r>
              <a:rPr b="1" lang="en" sz="900">
                <a:solidFill>
                  <a:schemeClr val="dk1"/>
                </a:solidFill>
              </a:rPr>
              <a:t>Environmental</a:t>
            </a:r>
            <a:endParaRPr b="1"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take a video feed as input from the image sensor</a:t>
            </a:r>
            <a:endParaRPr sz="900">
              <a:solidFill>
                <a:schemeClr val="dk1"/>
              </a:solidFill>
            </a:endParaRPr>
          </a:p>
          <a:p>
            <a:pPr indent="-285750" lvl="0" marL="457200" rtl="0" algn="l">
              <a:lnSpc>
                <a:spcPct val="140000"/>
              </a:lnSpc>
              <a:spcBef>
                <a:spcPts val="0"/>
              </a:spcBef>
              <a:spcAft>
                <a:spcPts val="0"/>
              </a:spcAft>
              <a:buClr>
                <a:schemeClr val="dk1"/>
              </a:buClr>
              <a:buSzPts val="900"/>
              <a:buChar char="●"/>
            </a:pPr>
            <a:r>
              <a:rPr lang="en" sz="900">
                <a:solidFill>
                  <a:schemeClr val="dk1"/>
                </a:solidFill>
              </a:rPr>
              <a:t>The product will need to withstand wear and tear from normal weather conditions</a:t>
            </a:r>
            <a:endParaRPr sz="900">
              <a:solidFill>
                <a:schemeClr val="dk1"/>
              </a:solidFill>
            </a:endParaRPr>
          </a:p>
        </p:txBody>
      </p:sp>
      <p:pic>
        <p:nvPicPr>
          <p:cNvPr id="75" name="Google Shape;75;p16"/>
          <p:cNvPicPr preferRelativeResize="0"/>
          <p:nvPr/>
        </p:nvPicPr>
        <p:blipFill rotWithShape="1">
          <a:blip r:embed="rId3">
            <a:alphaModFix/>
          </a:blip>
          <a:srcRect b="26128" l="13356" r="17044" t="43504"/>
          <a:stretch/>
        </p:blipFill>
        <p:spPr>
          <a:xfrm>
            <a:off x="5154300" y="1617063"/>
            <a:ext cx="3294849" cy="1909376"/>
          </a:xfrm>
          <a:prstGeom prst="rect">
            <a:avLst/>
          </a:prstGeom>
          <a:noFill/>
          <a:ln cap="flat" cmpd="sng" w="19050">
            <a:solidFill>
              <a:srgbClr val="595959"/>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Important Requirements</a:t>
            </a:r>
            <a:endParaRPr/>
          </a:p>
        </p:txBody>
      </p:sp>
      <p:sp>
        <p:nvSpPr>
          <p:cNvPr id="81" name="Google Shape;81;p17"/>
          <p:cNvSpPr txBox="1"/>
          <p:nvPr>
            <p:ph idx="1" type="body"/>
          </p:nvPr>
        </p:nvSpPr>
        <p:spPr>
          <a:xfrm>
            <a:off x="311700" y="1152475"/>
            <a:ext cx="8520600" cy="3677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sz="1400">
                <a:solidFill>
                  <a:schemeClr val="dk1"/>
                </a:solidFill>
              </a:rPr>
              <a:t>Product is d</a:t>
            </a:r>
            <a:r>
              <a:rPr b="1" lang="en" sz="1400">
                <a:solidFill>
                  <a:schemeClr val="dk1"/>
                </a:solidFill>
              </a:rPr>
              <a:t>urable, consistent, reliable and should:</a:t>
            </a:r>
            <a:endParaRPr b="1"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Function in </a:t>
            </a:r>
            <a:r>
              <a:rPr lang="en" sz="1400">
                <a:solidFill>
                  <a:schemeClr val="dk1"/>
                </a:solidFill>
              </a:rPr>
              <a:t>a variety of lighting conditions</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Withstand wear and tear from normal weather conditions</a:t>
            </a:r>
            <a:endParaRPr sz="1400">
              <a:solidFill>
                <a:schemeClr val="dk1"/>
              </a:solidFill>
            </a:endParaRPr>
          </a:p>
          <a:p>
            <a:pPr indent="0" lvl="0" marL="0" rtl="0" algn="l">
              <a:lnSpc>
                <a:spcPct val="150000"/>
              </a:lnSpc>
              <a:spcBef>
                <a:spcPts val="0"/>
              </a:spcBef>
              <a:spcAft>
                <a:spcPts val="0"/>
              </a:spcAft>
              <a:buNone/>
            </a:pPr>
            <a:r>
              <a:t/>
            </a:r>
            <a:endParaRPr sz="1400">
              <a:solidFill>
                <a:schemeClr val="dk1"/>
              </a:solidFill>
            </a:endParaRPr>
          </a:p>
          <a:p>
            <a:pPr indent="0" lvl="0" marL="0" rtl="0" algn="l">
              <a:lnSpc>
                <a:spcPct val="150000"/>
              </a:lnSpc>
              <a:spcBef>
                <a:spcPts val="0"/>
              </a:spcBef>
              <a:spcAft>
                <a:spcPts val="0"/>
              </a:spcAft>
              <a:buNone/>
            </a:pPr>
            <a:r>
              <a:rPr b="1" lang="en" sz="1400">
                <a:solidFill>
                  <a:schemeClr val="dk1"/>
                </a:solidFill>
              </a:rPr>
              <a:t>The product should reliably aid in communication and navigation and must:</a:t>
            </a:r>
            <a:endParaRPr b="1"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Compute machine learning in real time</a:t>
            </a:r>
            <a:endParaRPr sz="1400">
              <a:solidFill>
                <a:schemeClr val="dk1"/>
              </a:solidFill>
            </a:endParaRPr>
          </a:p>
          <a:p>
            <a:pPr indent="457200" lvl="0" marL="0" rtl="0" algn="l">
              <a:lnSpc>
                <a:spcPct val="150000"/>
              </a:lnSpc>
              <a:spcBef>
                <a:spcPts val="0"/>
              </a:spcBef>
              <a:spcAft>
                <a:spcPts val="0"/>
              </a:spcAft>
              <a:buNone/>
            </a:pPr>
            <a:r>
              <a:t/>
            </a:r>
            <a:endParaRPr sz="1400">
              <a:solidFill>
                <a:schemeClr val="dk1"/>
              </a:solidFill>
            </a:endParaRPr>
          </a:p>
          <a:p>
            <a:pPr indent="457200" lvl="0" marL="0" rtl="0" algn="l">
              <a:lnSpc>
                <a:spcPct val="150000"/>
              </a:lnSpc>
              <a:spcBef>
                <a:spcPts val="0"/>
              </a:spcBef>
              <a:spcAft>
                <a:spcPts val="0"/>
              </a:spcAft>
              <a:buNone/>
            </a:pPr>
            <a:r>
              <a:t/>
            </a:r>
            <a:endParaRPr sz="1400">
              <a:solidFill>
                <a:schemeClr val="dk1"/>
              </a:solidFill>
            </a:endParaRPr>
          </a:p>
          <a:p>
            <a:pPr indent="0" lvl="0" marL="0" rtl="0" algn="l">
              <a:lnSpc>
                <a:spcPct val="150000"/>
              </a:lnSpc>
              <a:spcBef>
                <a:spcPts val="0"/>
              </a:spcBef>
              <a:spcAft>
                <a:spcPts val="0"/>
              </a:spcAft>
              <a:buNone/>
            </a:pPr>
            <a:r>
              <a:t/>
            </a:r>
            <a:endParaRPr sz="1400">
              <a:solidFill>
                <a:schemeClr val="dk1"/>
              </a:solidFill>
            </a:endParaRPr>
          </a:p>
          <a:p>
            <a:pPr indent="0" lvl="0" marL="0" rtl="0" algn="l">
              <a:lnSpc>
                <a:spcPct val="150000"/>
              </a:lnSpc>
              <a:spcBef>
                <a:spcPts val="0"/>
              </a:spcBef>
              <a:spcAft>
                <a:spcPts val="0"/>
              </a:spcAft>
              <a:buNone/>
            </a:pPr>
            <a:r>
              <a:t/>
            </a:r>
            <a:endParaRPr sz="1100">
              <a:solidFill>
                <a:schemeClr val="dk1"/>
              </a:solidFill>
            </a:endParaRPr>
          </a:p>
          <a:p>
            <a:pPr indent="0" lvl="0" marL="0" rtl="0" algn="l">
              <a:lnSpc>
                <a:spcPct val="150000"/>
              </a:lnSpc>
              <a:spcBef>
                <a:spcPts val="0"/>
              </a:spcBef>
              <a:spcAft>
                <a:spcPts val="0"/>
              </a:spcAft>
              <a:buNone/>
            </a:pPr>
            <a:r>
              <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Engineering Standards</a:t>
            </a:r>
            <a:endParaRPr/>
          </a:p>
        </p:txBody>
      </p:sp>
      <p:sp>
        <p:nvSpPr>
          <p:cNvPr id="87" name="Google Shape;87;p18"/>
          <p:cNvSpPr txBox="1"/>
          <p:nvPr>
            <p:ph idx="1" type="body"/>
          </p:nvPr>
        </p:nvSpPr>
        <p:spPr>
          <a:xfrm>
            <a:off x="311700" y="1152475"/>
            <a:ext cx="6290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The video stream from the image sensor will be sent to a MIPI controller for conversion before being sent to the Ultra96-v2 FPGA board.</a:t>
            </a:r>
            <a:endParaRPr/>
          </a:p>
          <a:p>
            <a:pPr indent="-317500" lvl="1" marL="914400" rtl="0" algn="l">
              <a:spcBef>
                <a:spcPts val="0"/>
              </a:spcBef>
              <a:spcAft>
                <a:spcPts val="0"/>
              </a:spcAft>
              <a:buClr>
                <a:schemeClr val="dk1"/>
              </a:buClr>
              <a:buSzPts val="1400"/>
              <a:buChar char="-"/>
            </a:pPr>
            <a:r>
              <a:rPr lang="en">
                <a:solidFill>
                  <a:schemeClr val="dk1"/>
                </a:solidFill>
              </a:rPr>
              <a:t>IEEE MIPI standards:</a:t>
            </a:r>
            <a:r>
              <a:rPr lang="en"/>
              <a:t> </a:t>
            </a:r>
            <a:r>
              <a:rPr lang="en" u="sng">
                <a:solidFill>
                  <a:srgbClr val="1155CC"/>
                </a:solidFill>
                <a:hlinkClick r:id="rId3">
                  <a:extLst>
                    <a:ext uri="{A12FA001-AC4F-418D-AE19-62706E023703}">
                      <ahyp:hlinkClr val="tx"/>
                    </a:ext>
                  </a:extLst>
                </a:hlinkClick>
              </a:rPr>
              <a:t>https://standards.ieee.org/ieee/2977/10543/</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I2C protocol</a:t>
            </a:r>
            <a:endParaRPr>
              <a:solidFill>
                <a:schemeClr val="dk1"/>
              </a:solidFill>
            </a:endParaRPr>
          </a:p>
          <a:p>
            <a:pPr indent="-317500" lvl="1" marL="914400" rtl="0" algn="l">
              <a:spcBef>
                <a:spcPts val="0"/>
              </a:spcBef>
              <a:spcAft>
                <a:spcPts val="0"/>
              </a:spcAft>
              <a:buClr>
                <a:schemeClr val="dk1"/>
              </a:buClr>
              <a:buSzPts val="1400"/>
              <a:buChar char="-"/>
            </a:pPr>
            <a:r>
              <a:rPr lang="en" u="sng">
                <a:solidFill>
                  <a:schemeClr val="hlink"/>
                </a:solidFill>
                <a:hlinkClick r:id="rId4"/>
              </a:rPr>
              <a:t>https://ieeexplore.ieee.org/document/4762946</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For wifi connectivity </a:t>
            </a:r>
            <a:endParaRPr>
              <a:solidFill>
                <a:schemeClr val="dk1"/>
              </a:solidFill>
            </a:endParaRPr>
          </a:p>
          <a:p>
            <a:pPr indent="-317500" lvl="1" marL="914400" rtl="0" algn="l">
              <a:spcBef>
                <a:spcPts val="0"/>
              </a:spcBef>
              <a:spcAft>
                <a:spcPts val="0"/>
              </a:spcAft>
              <a:buClr>
                <a:schemeClr val="dk1"/>
              </a:buClr>
              <a:buSzPts val="1400"/>
              <a:buChar char="-"/>
            </a:pPr>
            <a:r>
              <a:rPr lang="en" u="sng">
                <a:solidFill>
                  <a:srgbClr val="1155CC"/>
                </a:solidFill>
                <a:hlinkClick r:id="rId5">
                  <a:extLst>
                    <a:ext uri="{A12FA001-AC4F-418D-AE19-62706E023703}">
                      <ahyp:hlinkClr val="tx"/>
                    </a:ext>
                  </a:extLst>
                </a:hlinkClick>
              </a:rPr>
              <a:t>https://standards.ieee.org/ieee/802.11/55</a:t>
            </a:r>
            <a:r>
              <a:rPr lang="en" u="sng">
                <a:solidFill>
                  <a:srgbClr val="1155CC"/>
                </a:solidFill>
                <a:hlinkClick r:id="rId6">
                  <a:extLst>
                    <a:ext uri="{A12FA001-AC4F-418D-AE19-62706E023703}">
                      <ahyp:hlinkClr val="tx"/>
                    </a:ext>
                  </a:extLst>
                </a:hlinkClick>
              </a:rPr>
              <a:t>36/</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pic>
        <p:nvPicPr>
          <p:cNvPr id="88" name="Google Shape;88;p18"/>
          <p:cNvPicPr preferRelativeResize="0"/>
          <p:nvPr/>
        </p:nvPicPr>
        <p:blipFill rotWithShape="1">
          <a:blip r:embed="rId7">
            <a:alphaModFix/>
          </a:blip>
          <a:srcRect b="0" l="17292" r="16757" t="0"/>
          <a:stretch/>
        </p:blipFill>
        <p:spPr>
          <a:xfrm>
            <a:off x="6458825" y="2901375"/>
            <a:ext cx="2038500" cy="18546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94" name="Google Shape;94;p19"/>
          <p:cNvSpPr txBox="1"/>
          <p:nvPr>
            <p:ph idx="1" type="body"/>
          </p:nvPr>
        </p:nvSpPr>
        <p:spPr>
          <a:xfrm>
            <a:off x="643950" y="1145425"/>
            <a:ext cx="7856100" cy="3416400"/>
          </a:xfrm>
          <a:prstGeom prst="rect">
            <a:avLst/>
          </a:prstGeom>
        </p:spPr>
        <p:txBody>
          <a:bodyPr anchorCtr="0" anchor="t" bIns="91425" lIns="91425" spcFirstLastPara="1" rIns="91425" wrap="square" tIns="91425">
            <a:normAutofit/>
          </a:bodyPr>
          <a:lstStyle/>
          <a:p>
            <a:pPr indent="457200" lvl="0" marL="0" rtl="0" algn="l">
              <a:spcBef>
                <a:spcPts val="0"/>
              </a:spcBef>
              <a:spcAft>
                <a:spcPts val="1200"/>
              </a:spcAft>
              <a:buNone/>
            </a:pPr>
            <a:r>
              <a:rPr lang="en" sz="1900"/>
              <a:t>This product implements a video pipeline for computer </a:t>
            </a:r>
            <a:r>
              <a:rPr lang="en" sz="1900"/>
              <a:t>vision system in C and Python code working on a Linux image. The hardware is off the shelf commonly available components and sensors designed with a focus in aiding disabled or injured users, however there are many other applications outside of this area of focus.</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